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9" r:id="rId4"/>
    <p:sldId id="258" r:id="rId5"/>
    <p:sldId id="259" r:id="rId6"/>
    <p:sldId id="270" r:id="rId7"/>
    <p:sldId id="261" r:id="rId8"/>
    <p:sldId id="262" r:id="rId9"/>
    <p:sldId id="265" r:id="rId10"/>
    <p:sldId id="272" r:id="rId11"/>
    <p:sldId id="267" r:id="rId12"/>
    <p:sldId id="264" r:id="rId13"/>
    <p:sldId id="266" r:id="rId14"/>
    <p:sldId id="268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55" autoAdjust="0"/>
  </p:normalViewPr>
  <p:slideViewPr>
    <p:cSldViewPr snapToGrid="0">
      <p:cViewPr varScale="1">
        <p:scale>
          <a:sx n="77" d="100"/>
          <a:sy n="77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AEFF2-AB0D-447D-9486-BD96AB38225D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A41DD-0E83-478C-98B5-1ADD3A0F56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775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Hi,</a:t>
            </a:r>
            <a:r>
              <a:rPr lang="en-US" altLang="zh-CN" baseline="0" dirty="0" smtClean="0"/>
              <a:t> everyone.</a:t>
            </a:r>
          </a:p>
          <a:p>
            <a:r>
              <a:rPr lang="en-US" altLang="zh-CN" baseline="0" dirty="0" smtClean="0"/>
              <a:t>I am </a:t>
            </a:r>
            <a:r>
              <a:rPr lang="en-US" altLang="zh-CN" baseline="0" dirty="0" err="1" smtClean="0"/>
              <a:t>Xudong</a:t>
            </a:r>
            <a:r>
              <a:rPr lang="en-US" altLang="zh-CN" baseline="0" dirty="0" smtClean="0"/>
              <a:t> Zhu, come from Tsinghua University, Beijing, China.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The title of my paper is structured matching pursuit for reconstruction of dynamic sparse channels.</a:t>
            </a:r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42368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This</a:t>
            </a:r>
            <a:r>
              <a:rPr lang="en-US" altLang="zh-CN" baseline="0" dirty="0" smtClean="0"/>
              <a:t> page addresses the simulation setting.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Just some parameters for system model, especially for the dynamical sparse channel.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0649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Fig. 4 shows the MSE performance comparison against SNR for the five channel estimation methods. </a:t>
            </a:r>
          </a:p>
          <a:p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clear that the standard OMP algorithm outperforms the linear method by about 1 dB, where the benefit comes from utilizing the channel </a:t>
            </a:r>
            <a:r>
              <a:rPr lang="en-US" altLang="zh-CN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sparsity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Further, A-SOMP and HB-</a:t>
            </a:r>
            <a:r>
              <a:rPr lang="en-US" altLang="zh-CN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Kalman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better than the standard OMP algorithm by about 2 dB, since they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partially consider the temporal correlations of the dynamic sparse channel. </a:t>
            </a:r>
          </a:p>
          <a:p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proposed D-OMP algorithm, it is evident that another 2 dB SNR gain can be achieved due to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 capability to track the dynamic sparse channel rapidly.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0288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Fig. 2 shows the mean squared error (MSE) performance against time slot </a:t>
            </a:r>
            <a:r>
              <a:rPr lang="en-US" altLang="zh-CN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five channel estimation methods. </a:t>
            </a:r>
          </a:p>
          <a:p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clear that A-SOMP and HB-</a:t>
            </a:r>
            <a:r>
              <a:rPr lang="en-US" altLang="zh-CN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Kalmam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achieve lower error levels than the standard OMP algorithm, while the conventional linear method performs worst. </a:t>
            </a:r>
          </a:p>
          <a:p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MSE performance of the proposed D-OMP algorithm is the best, as the temporal correlations of the dynamic sparse channel are efficiently exploited.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5277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Fig. 3 shows the correct detection probability of a persistent channel tap against SNR.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It is evident that the hard threshold used in many CS-based channel estimation methods is not adapted to the SNR.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In</a:t>
            </a:r>
            <a:r>
              <a:rPr lang="en-US" altLang="zh-CN" baseline="0" dirty="0" smtClean="0"/>
              <a:t> this paper, </a:t>
            </a:r>
            <a:r>
              <a:rPr lang="en-US" altLang="zh-CN" dirty="0" smtClean="0"/>
              <a:t> we proposed threshold </a:t>
            </a:r>
            <a:r>
              <a:rPr lang="en-US" altLang="zh-CN" dirty="0" err="1" smtClean="0"/>
              <a:t>P_th</a:t>
            </a:r>
            <a:r>
              <a:rPr lang="en-US" altLang="zh-CN" dirty="0" smtClean="0"/>
              <a:t> based on noise statistics, the correct detection probability can</a:t>
            </a:r>
          </a:p>
          <a:p>
            <a:r>
              <a:rPr lang="en-US" altLang="zh-CN" dirty="0" smtClean="0"/>
              <a:t>be improved further.</a:t>
            </a:r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5438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Thank you~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Actually</a:t>
            </a:r>
            <a:r>
              <a:rPr lang="en-US" altLang="zh-CN" baseline="0" dirty="0" smtClean="0"/>
              <a:t>, I am not so clear about this threshold since I am not the author.</a:t>
            </a:r>
          </a:p>
          <a:p>
            <a:r>
              <a:rPr lang="en-US" altLang="zh-CN" baseline="0" dirty="0" smtClean="0"/>
              <a:t>If you any question about this paper, you can send e-mail to the authors for more information.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6359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This</a:t>
            </a:r>
            <a:r>
              <a:rPr lang="en-US" altLang="zh-CN" baseline="0" dirty="0" smtClean="0"/>
              <a:t> slide is about introduction.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In most wireless communication systems, channel state information is very important.</a:t>
            </a:r>
          </a:p>
          <a:p>
            <a:r>
              <a:rPr lang="en-US" altLang="zh-CN" baseline="0" dirty="0" smtClean="0"/>
              <a:t>Training sequences are usually utilized to for channel estimation.</a:t>
            </a:r>
          </a:p>
          <a:p>
            <a:r>
              <a:rPr lang="en-US" altLang="zh-CN" baseline="0" dirty="0" smtClean="0"/>
              <a:t>And the spectrum efficiency loss is unavoidable due to the overhead of training sequences.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In recent years, compressive sensing technology has been widely adopted for channel estimation.</a:t>
            </a:r>
            <a:endParaRPr lang="en-US" altLang="zh-CN" baseline="0" dirty="0"/>
          </a:p>
          <a:p>
            <a:r>
              <a:rPr lang="en-US" altLang="zh-CN" baseline="0" dirty="0" smtClean="0"/>
              <a:t>Accurate CSI can be recovered by CS technology based on reduced training sequences.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There are a lot of CS algorithms, the famous OMP, CoSaMP, and so on.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6232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system model is very simple.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At</a:t>
            </a:r>
            <a:r>
              <a:rPr lang="en-US" altLang="zh-CN" baseline="0" dirty="0" smtClean="0"/>
              <a:t> each time slot, we have linear measurement y^(t) of the channel vector h^(t).</a:t>
            </a:r>
          </a:p>
          <a:p>
            <a:r>
              <a:rPr lang="en-US" altLang="zh-CN" baseline="0" dirty="0" smtClean="0"/>
              <a:t>And we have a series of such measurements for different time slot.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Here, \Phi is sensing matrix, we assume it is the same one at all time slots.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6429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This page models</a:t>
            </a:r>
            <a:r>
              <a:rPr lang="en-US" altLang="zh-CN" baseline="0" dirty="0" smtClean="0"/>
              <a:t> the dynamic channel.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The </a:t>
            </a:r>
            <a:r>
              <a:rPr lang="en-US" altLang="zh-CN" baseline="0" dirty="0" err="1" smtClean="0"/>
              <a:t>i-th</a:t>
            </a:r>
            <a:r>
              <a:rPr lang="en-US" altLang="zh-CN" baseline="0" dirty="0" smtClean="0"/>
              <a:t> value in t-</a:t>
            </a:r>
            <a:r>
              <a:rPr lang="en-US" altLang="zh-CN" baseline="0" dirty="0" err="1" smtClean="0"/>
              <a:t>th</a:t>
            </a:r>
            <a:r>
              <a:rPr lang="en-US" altLang="zh-CN" baseline="0" dirty="0" smtClean="0"/>
              <a:t> time slot channel vector, i.e., </a:t>
            </a:r>
            <a:r>
              <a:rPr lang="en-US" altLang="zh-CN" baseline="0" dirty="0" err="1" smtClean="0"/>
              <a:t>h_i</a:t>
            </a:r>
            <a:r>
              <a:rPr lang="en-US" altLang="zh-CN" baseline="0" dirty="0" smtClean="0"/>
              <a:t>^(t)  is determined by two parameters, i.e.,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^(t) and </a:t>
            </a:r>
            <a:r>
              <a:rPr lang="en-US" altLang="zh-CN" baseline="0" dirty="0" err="1" smtClean="0"/>
              <a:t>a_i</a:t>
            </a:r>
            <a:r>
              <a:rPr lang="en-US" altLang="zh-CN" baseline="0" dirty="0" smtClean="0"/>
              <a:t>^(t).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Specifically,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^(t) belongs to 1 or 0 denotes the whether there is a non-zero channel tap.</a:t>
            </a:r>
          </a:p>
          <a:p>
            <a:r>
              <a:rPr lang="en-US" altLang="zh-CN" baseline="0" dirty="0" err="1" smtClean="0"/>
              <a:t>a_i</a:t>
            </a:r>
            <a:r>
              <a:rPr lang="en-US" altLang="zh-CN" baseline="0" dirty="0" smtClean="0"/>
              <a:t>^(t) denotes the corresponding path gain.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We model all these parameters in a probability model.</a:t>
            </a:r>
          </a:p>
          <a:p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^(t) is modeled as a discrete Markov process, p_0-&gt;1 denotes the probability when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^(t-1) equals to 0 while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^(t) equals to 1.</a:t>
            </a:r>
          </a:p>
          <a:p>
            <a:r>
              <a:rPr lang="en-US" altLang="zh-CN" baseline="0" dirty="0" err="1" smtClean="0"/>
              <a:t>a_i</a:t>
            </a:r>
            <a:r>
              <a:rPr lang="en-US" altLang="zh-CN" baseline="0" dirty="0" smtClean="0"/>
              <a:t>^(t) is modeled as a Gauss-Markov process.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8477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Intuitively,</a:t>
            </a:r>
            <a:r>
              <a:rPr lang="en-US" altLang="zh-CN" baseline="0" dirty="0" smtClean="0"/>
              <a:t> this fig indicates the dynamic sparse channel.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We can see that path gains evolve smoothly over time slots, i.e., Gauss-Markov process of </a:t>
            </a:r>
            <a:r>
              <a:rPr lang="en-US" altLang="zh-CN" baseline="0" dirty="0" err="1" smtClean="0"/>
              <a:t>a_i</a:t>
            </a:r>
            <a:r>
              <a:rPr lang="en-US" altLang="zh-CN" baseline="0" dirty="0" smtClean="0"/>
              <a:t>^(t).</a:t>
            </a:r>
          </a:p>
          <a:p>
            <a:endParaRPr lang="en-US" altLang="zh-CN" baseline="0" dirty="0" smtClean="0"/>
          </a:p>
          <a:p>
            <a:pPr algn="l"/>
            <a:r>
              <a:rPr lang="en-US" altLang="zh-CN" baseline="0" dirty="0" smtClean="0"/>
              <a:t>Also, a disappeared tap in time slot 2 and 3, i.e.,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^(1)=1, while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^(2)=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^(3)=0.</a:t>
            </a:r>
          </a:p>
          <a:p>
            <a:pPr algn="l"/>
            <a:endParaRPr lang="en-US" altLang="zh-CN" baseline="0" dirty="0" smtClean="0"/>
          </a:p>
          <a:p>
            <a:pPr algn="l"/>
            <a:r>
              <a:rPr lang="en-US" altLang="zh-CN" baseline="0" dirty="0" smtClean="0"/>
              <a:t>A burst tap in time slot 3, i.e.,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^(1)=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^(2)=0, while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^(3)=1.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1412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This page models</a:t>
            </a:r>
            <a:r>
              <a:rPr lang="en-US" altLang="zh-CN" baseline="0" dirty="0" smtClean="0"/>
              <a:t> the dynamic channel.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The </a:t>
            </a:r>
            <a:r>
              <a:rPr lang="en-US" altLang="zh-CN" baseline="0" dirty="0" err="1" smtClean="0"/>
              <a:t>i-th</a:t>
            </a:r>
            <a:r>
              <a:rPr lang="en-US" altLang="zh-CN" baseline="0" dirty="0" smtClean="0"/>
              <a:t> value in t-</a:t>
            </a:r>
            <a:r>
              <a:rPr lang="en-US" altLang="zh-CN" baseline="0" dirty="0" err="1" smtClean="0"/>
              <a:t>th</a:t>
            </a:r>
            <a:r>
              <a:rPr lang="en-US" altLang="zh-CN" baseline="0" dirty="0" smtClean="0"/>
              <a:t> time slot channel vector, i.e., </a:t>
            </a:r>
            <a:r>
              <a:rPr lang="en-US" altLang="zh-CN" baseline="0" dirty="0" err="1" smtClean="0"/>
              <a:t>h_i</a:t>
            </a:r>
            <a:r>
              <a:rPr lang="en-US" altLang="zh-CN" baseline="0" dirty="0" smtClean="0"/>
              <a:t>^(t)  is determined by two parameters, i.e.,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^(t) and </a:t>
            </a:r>
            <a:r>
              <a:rPr lang="en-US" altLang="zh-CN" baseline="0" dirty="0" err="1" smtClean="0"/>
              <a:t>a_i</a:t>
            </a:r>
            <a:r>
              <a:rPr lang="en-US" altLang="zh-CN" baseline="0" dirty="0" smtClean="0"/>
              <a:t>^(t).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Specifically,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^(t) belongs to 1 or 0 denotes the whether there is a non-zero channel tap.</a:t>
            </a:r>
          </a:p>
          <a:p>
            <a:r>
              <a:rPr lang="en-US" altLang="zh-CN" baseline="0" dirty="0" err="1" smtClean="0"/>
              <a:t>a_i</a:t>
            </a:r>
            <a:r>
              <a:rPr lang="en-US" altLang="zh-CN" baseline="0" dirty="0" smtClean="0"/>
              <a:t>^(t) denotes the corresponding path gain.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We model all these parameters in a probability model.</a:t>
            </a:r>
          </a:p>
          <a:p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^(t) is modeled as a discrete Markov process, p_0-&gt;1 denotes the probability when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^(t-1) equals to 0 while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^(t) equals to 1.</a:t>
            </a:r>
          </a:p>
          <a:p>
            <a:r>
              <a:rPr lang="en-US" altLang="zh-CN" baseline="0" dirty="0" err="1" smtClean="0"/>
              <a:t>a_i</a:t>
            </a:r>
            <a:r>
              <a:rPr lang="en-US" altLang="zh-CN" baseline="0" dirty="0" smtClean="0"/>
              <a:t>^(t) is modeled as a Gauss-Markov process.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0850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proposed differential</a:t>
            </a:r>
            <a:r>
              <a:rPr lang="en-US" altLang="zh-CN" baseline="0" dirty="0" smtClean="0"/>
              <a:t> detection is very simple in fact.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Step 1, when we do channel estimation for current time slot (t), we can assume that we have already obtained the channel estimate \hat{h}^(t-1) in former time slot (t-1).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Step 2, we can do differential detection based on different measurement, then we can obtain the channel differential vector \Delta h.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Step 3, based on the channel estimation in former time slot and the channel differential vector \Delta h, we can easily obtain the channel estimation for current time slot.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2816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advantages</a:t>
            </a:r>
            <a:r>
              <a:rPr lang="en-US" altLang="zh-CN" baseline="0" dirty="0" smtClean="0"/>
              <a:t> of the proposed differential detection come from three folders.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Just Read This Slide.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005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This</a:t>
            </a:r>
            <a:r>
              <a:rPr lang="en-US" altLang="zh-CN" baseline="0" dirty="0" smtClean="0"/>
              <a:t> page addresses the simulation setting.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Just some parameters for system model, especially for the dynamical sparse channel.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1724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110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864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26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48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61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280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988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271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917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374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421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37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286487"/>
            <a:ext cx="9144000" cy="1508694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Structured Matching Pursuit for Reconstruction of Dynamic Sparse Channels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Presenter: </a:t>
            </a:r>
            <a:r>
              <a:rPr lang="en-US" altLang="zh-CN" dirty="0" err="1" smtClean="0"/>
              <a:t>Xudong</a:t>
            </a:r>
            <a:r>
              <a:rPr lang="en-US" altLang="zh-CN" dirty="0" smtClean="0"/>
              <a:t> Zhu</a:t>
            </a:r>
          </a:p>
          <a:p>
            <a:r>
              <a:rPr lang="en-US" altLang="zh-CN" dirty="0" smtClean="0"/>
              <a:t>Authors: </a:t>
            </a:r>
            <a:r>
              <a:rPr lang="en-US" altLang="zh-CN" dirty="0" err="1" smtClean="0"/>
              <a:t>Xudong</a:t>
            </a:r>
            <a:r>
              <a:rPr lang="en-US" altLang="zh-CN" dirty="0" smtClean="0"/>
              <a:t> Zhu, etc.</a:t>
            </a:r>
          </a:p>
          <a:p>
            <a:r>
              <a:rPr lang="en-US" altLang="zh-CN" dirty="0" smtClean="0"/>
              <a:t>Tsinghua University, Beijing, China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636172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3176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Counterparts: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Linear method: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1" i="1" dirty="0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</m:acc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1">
                                <a:latin typeface="Cambria Math" panose="02040503050406030204" pitchFamily="18" charset="0"/>
                              </a:rPr>
                              <m:t>𝚽</m:t>
                            </m:r>
                          </m:e>
                          <m:sup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†</m:t>
                            </m:r>
                          </m:sup>
                        </m:sSup>
                        <m:r>
                          <a:rPr lang="en-US" altLang="zh-CN" b="1" i="1" dirty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dirty="0" smtClean="0"/>
                  <a:t>;</a:t>
                </a:r>
              </a:p>
              <a:p>
                <a:r>
                  <a:rPr lang="en-US" altLang="zh-CN" dirty="0" smtClean="0"/>
                  <a:t>OMP: Simple CS method for each time slot;</a:t>
                </a:r>
              </a:p>
              <a:p>
                <a:r>
                  <a:rPr lang="en-US" altLang="zh-CN" dirty="0" smtClean="0"/>
                  <a:t>SP: Improved CS method for each time slot;</a:t>
                </a:r>
              </a:p>
              <a:p>
                <a:r>
                  <a:rPr lang="en-US" altLang="zh-CN" dirty="0" smtClean="0">
                    <a:latin typeface="Cambria Math" panose="02040503050406030204" pitchFamily="18" charset="0"/>
                  </a:rPr>
                  <a:t>A-SOMP: Improved CS method for several correlated time slots;</a:t>
                </a:r>
                <a:endParaRPr lang="en-US" altLang="zh-CN" b="0" dirty="0" smtClean="0">
                  <a:latin typeface="Cambria Math" panose="02040503050406030204" pitchFamily="18" charset="0"/>
                </a:endParaRPr>
              </a:p>
              <a:p>
                <a:r>
                  <a:rPr lang="en-US" altLang="zh-CN" dirty="0" smtClean="0"/>
                  <a:t>Oracle LS: Theoretical bound by assuming perfect knowledge of path delay set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dirty="0" smtClean="0"/>
                  <a:t>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16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304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513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Simulation result (1)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412124" y="6189941"/>
            <a:ext cx="7677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Fig. </a:t>
            </a:r>
            <a:r>
              <a:rPr lang="en-US" altLang="zh-CN" dirty="0" smtClean="0"/>
              <a:t>2. Correct detection probability of the common channel taps against SNR.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9055" y="843240"/>
            <a:ext cx="7133889" cy="534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8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Simulation result (1)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2103385" y="6189941"/>
                <a:ext cx="82545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Fig3. MSE performance comparison against the temporal correlation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altLang="zh-CN" dirty="0" smtClean="0"/>
                  <a:t> with SNR=5 </a:t>
                </a:r>
                <a:r>
                  <a:rPr lang="en-US" altLang="zh-CN" dirty="0" err="1" smtClean="0"/>
                  <a:t>dB.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385" y="6189941"/>
                <a:ext cx="8254559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22" t="-8197" r="-295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9054" y="843240"/>
            <a:ext cx="7133889" cy="534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6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Simulation result (3)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1560786" y="6048869"/>
                <a:ext cx="95223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Fig</a:t>
                </a:r>
                <a:r>
                  <a:rPr lang="en-US" altLang="zh-CN" dirty="0"/>
                  <a:t>. </a:t>
                </a:r>
                <a:r>
                  <a:rPr lang="en-US" altLang="zh-CN" dirty="0" smtClean="0"/>
                  <a:t>4. MSE performance comparison against SNR for different reconstruction algorithms with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altLang="zh-CN" dirty="0" smtClean="0"/>
                  <a:t>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786" y="6048869"/>
                <a:ext cx="952237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384" t="-8197" r="-384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9055" y="802947"/>
            <a:ext cx="7133889" cy="534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05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69731" y="2509236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 smtClean="0"/>
              <a:t>Thank you~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69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Channel state information (CSI) </a:t>
            </a:r>
          </a:p>
          <a:p>
            <a:pPr lvl="1"/>
            <a:r>
              <a:rPr lang="en-US" altLang="zh-CN" dirty="0" smtClean="0"/>
              <a:t>Training sequences are usually utilized for channel estimation</a:t>
            </a:r>
          </a:p>
          <a:p>
            <a:pPr lvl="1"/>
            <a:r>
              <a:rPr lang="en-US" altLang="zh-CN" dirty="0" smtClean="0"/>
              <a:t>Overhead of training sequences reduces spectrum efficiency</a:t>
            </a:r>
          </a:p>
          <a:p>
            <a:r>
              <a:rPr lang="en-US" altLang="zh-CN" dirty="0" smtClean="0"/>
              <a:t>Compressive sensing (CS)</a:t>
            </a:r>
          </a:p>
          <a:p>
            <a:pPr lvl="1"/>
            <a:r>
              <a:rPr lang="en-US" altLang="zh-CN" dirty="0" smtClean="0"/>
              <a:t>CS is able to recover channel from much less measurements</a:t>
            </a:r>
          </a:p>
          <a:p>
            <a:pPr lvl="1"/>
            <a:r>
              <a:rPr lang="en-US" altLang="zh-CN" dirty="0" smtClean="0"/>
              <a:t>CS can be utilized to reduce the length of training sequences</a:t>
            </a:r>
          </a:p>
          <a:p>
            <a:r>
              <a:rPr lang="en-US" altLang="zh-CN" dirty="0" smtClean="0"/>
              <a:t>Various CS algorithms</a:t>
            </a:r>
          </a:p>
          <a:p>
            <a:pPr lvl="1"/>
            <a:r>
              <a:rPr lang="en-US" altLang="zh-CN" dirty="0" smtClean="0"/>
              <a:t>OMP: Orthogonal matching pursuit</a:t>
            </a:r>
          </a:p>
          <a:p>
            <a:pPr lvl="1"/>
            <a:r>
              <a:rPr lang="en-US" altLang="zh-CN" dirty="0" smtClean="0"/>
              <a:t>CoSaMP: Compressive sampling matching pursuit</a:t>
            </a:r>
          </a:p>
          <a:p>
            <a:pPr lvl="1"/>
            <a:r>
              <a:rPr lang="en-US" altLang="zh-CN" dirty="0" smtClean="0"/>
              <a:t>SOMP: Simultaneous OMP</a:t>
            </a:r>
          </a:p>
          <a:p>
            <a:pPr lvl="1"/>
            <a:r>
              <a:rPr lang="en-US" altLang="zh-CN" dirty="0" smtClean="0"/>
              <a:t>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954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System Model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Channel estimation based on training sequence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1" i="0" smtClean="0">
                          <a:latin typeface="Cambria Math" panose="02040503050406030204" pitchFamily="18" charset="0"/>
                        </a:rPr>
                        <m:t>𝚽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=1,2,⋯,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</m:sSub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</m:sSub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,⋯, </m:t>
                            </m:r>
                            <m:sSubSup>
                              <m:sSub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CN" dirty="0" smtClean="0"/>
                  <a:t> denotes the linear measurement;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</m:sSub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</m:sSub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,⋯, </m:t>
                            </m:r>
                            <m:sSubSup>
                              <m:sSub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CN" dirty="0" smtClean="0"/>
                  <a:t> denotes the channel vector,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altLang="zh-CN" dirty="0" smtClean="0"/>
                  <a:t>;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1" i="0" smtClean="0">
                        <a:latin typeface="Cambria Math" panose="02040503050406030204" pitchFamily="18" charset="0"/>
                      </a:rPr>
                      <m:t>𝚽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ℂ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altLang="zh-CN" dirty="0" smtClean="0"/>
                  <a:t> is a </a:t>
                </a:r>
                <a:r>
                  <a:rPr lang="en-US" altLang="zh-CN" dirty="0" err="1" smtClean="0"/>
                  <a:t>Toeplitz</a:t>
                </a:r>
                <a:r>
                  <a:rPr lang="en-US" altLang="zh-CN" dirty="0" smtClean="0"/>
                  <a:t> matrix based on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,⋯,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CN" dirty="0" smtClean="0"/>
                  <a:t>;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𝐶𝑁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0" smtClean="0">
                                <a:latin typeface="Cambria Math" panose="02040503050406030204" pitchFamily="18" charset="0"/>
                              </a:rPr>
                              <m:t>𝐈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CN" dirty="0" smtClean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730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Temporal correlation of </a:t>
            </a:r>
            <a:r>
              <a:rPr lang="en-US" altLang="zh-CN" dirty="0" smtClean="0"/>
              <a:t>dynamic channels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Common path delay set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com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  <m:sup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=1,2,⋯,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},</m:t>
                      </m:r>
                    </m:oMath>
                  </m:oMathPara>
                </a14:m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≠0}</m:t>
                    </m:r>
                  </m:oMath>
                </a14:m>
                <a:r>
                  <a:rPr lang="en-US" altLang="zh-CN" dirty="0" smtClean="0"/>
                  <a:t> denotes the path delay set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dirty="0" smtClean="0"/>
                  <a:t>;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={1,2,⋯,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zh-CN" dirty="0" smtClean="0"/>
                  <a:t> denotes the entire set;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com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altLang="zh-CN" b="0" i="1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zh-CN" b="0" dirty="0" smtClean="0">
                    <a:latin typeface="Cambria Math" panose="02040503050406030204" pitchFamily="18" charset="0"/>
                  </a:rPr>
                  <a:t>denotes the size of the common path delay set;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altLang="zh-CN" dirty="0" smtClean="0"/>
                  <a:t> denotes the temporal correlation degree of dynamic sparse channels.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64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Dynamic Channel Model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515709" y="6048869"/>
            <a:ext cx="5425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Fig1. </a:t>
            </a:r>
            <a:r>
              <a:rPr lang="en-US" altLang="zh-CN" dirty="0"/>
              <a:t>Illustration of the dynamic Vehicular B channel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8591" y="1150232"/>
            <a:ext cx="6620199" cy="496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84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Key idea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Common channel taps detection</a:t>
            </a:r>
          </a:p>
          <a:p>
            <a:pPr lvl="1"/>
            <a:r>
              <a:rPr lang="en-US" altLang="zh-CN" dirty="0" smtClean="0"/>
              <a:t>A series of received measurements can be utilized to improve the detection performance of common channel taps</a:t>
            </a:r>
          </a:p>
          <a:p>
            <a:pPr lvl="1"/>
            <a:r>
              <a:rPr lang="en-US" altLang="zh-CN" dirty="0" smtClean="0"/>
              <a:t>Common channel taps estimation can be utilized for initialization for channel estimation for any specific time slot to reduce computational complexity</a:t>
            </a:r>
          </a:p>
          <a:p>
            <a:r>
              <a:rPr lang="en-US" altLang="zh-CN" dirty="0" smtClean="0"/>
              <a:t>Dynamical channel taps detection</a:t>
            </a:r>
          </a:p>
          <a:p>
            <a:pPr lvl="1"/>
            <a:r>
              <a:rPr lang="en-US" altLang="zh-CN" dirty="0" smtClean="0"/>
              <a:t>Before detecting dynamical channel taps, common channel taps have been already detected</a:t>
            </a:r>
          </a:p>
          <a:p>
            <a:pPr lvl="1"/>
            <a:r>
              <a:rPr lang="en-US" altLang="zh-CN" dirty="0" smtClean="0"/>
              <a:t>Dynamical channel taps are added to replace the wrong channel taps in the common channel taps set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63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Common channel taps detection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Received measurement: </a:t>
                </a:r>
                <a14:m>
                  <m:oMath xmlns:m="http://schemas.openxmlformats.org/officeDocument/2006/math">
                    <m:r>
                      <a:rPr lang="en-US" altLang="zh-CN" b="1" i="0" smtClean="0">
                        <a:latin typeface="Cambria Math" panose="02040503050406030204" pitchFamily="18" charset="0"/>
                      </a:rPr>
                      <m:t>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=[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,⋯,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zh-CN" dirty="0" smtClean="0"/>
                  <a:t>;</a:t>
                </a:r>
              </a:p>
              <a:p>
                <a:r>
                  <a:rPr lang="en-US" altLang="zh-CN" dirty="0" smtClean="0"/>
                  <a:t>1. Correlation operator: </a:t>
                </a:r>
                <a14:m>
                  <m:oMath xmlns:m="http://schemas.openxmlformats.org/officeDocument/2006/math">
                    <m:r>
                      <a:rPr lang="en-US" altLang="zh-CN" b="1" i="0" smtClean="0">
                        <a:latin typeface="Cambria Math" panose="02040503050406030204" pitchFamily="18" charset="0"/>
                      </a:rPr>
                      <m:t>𝐙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0" smtClean="0">
                            <a:latin typeface="Cambria Math" panose="02040503050406030204" pitchFamily="18" charset="0"/>
                          </a:rPr>
                          <m:t>𝚽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p>
                    <m:r>
                      <a:rPr lang="en-US" altLang="zh-CN" b="1" i="0" smtClean="0">
                        <a:latin typeface="Cambria Math" panose="02040503050406030204" pitchFamily="18" charset="0"/>
                      </a:rPr>
                      <m:t>𝐑</m:t>
                    </m:r>
                  </m:oMath>
                </a14:m>
                <a:r>
                  <a:rPr lang="en-US" altLang="zh-CN" dirty="0" smtClean="0"/>
                  <a:t>;</a:t>
                </a:r>
              </a:p>
              <a:p>
                <a:r>
                  <a:rPr lang="en-US" altLang="zh-CN" dirty="0" smtClean="0"/>
                  <a:t>2. Common support detection: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func>
                          <m:func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lim>
                            </m:limLow>
                          </m:fName>
                          <m:e>
                            <m:nary>
                              <m:naryPr>
                                <m:chr m:val="∑"/>
                                <m:limLoc m:val="subSup"/>
                                <m:supHide m:val="on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9"/>
                                  </m:r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/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e>
                            </m:nary>
                          </m:e>
                        </m:func>
                      </m:e>
                    </m:func>
                  </m:oMath>
                </a14:m>
                <a:r>
                  <a:rPr lang="en-US" altLang="zh-CN" dirty="0" smtClean="0"/>
                  <a:t>;</a:t>
                </a:r>
              </a:p>
              <a:p>
                <a:r>
                  <a:rPr lang="en-US" altLang="zh-CN" dirty="0" smtClean="0"/>
                  <a:t>3. Common support set update: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com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b="0" i="0" dirty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com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 smtClean="0"/>
                  <a:t>;</a:t>
                </a:r>
              </a:p>
              <a:p>
                <a:r>
                  <a:rPr lang="en-US" altLang="zh-CN" dirty="0" smtClean="0"/>
                  <a:t>4. Residual signal update: </a:t>
                </a:r>
                <a14:m>
                  <m:oMath xmlns:m="http://schemas.openxmlformats.org/officeDocument/2006/math">
                    <m:r>
                      <a:rPr lang="en-US" altLang="zh-CN" b="1" i="0" smtClean="0">
                        <a:latin typeface="Cambria Math" panose="02040503050406030204" pitchFamily="18" charset="0"/>
                      </a:rPr>
                      <m:t>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1" i="0" smtClean="0">
                        <a:latin typeface="Cambria Math" panose="02040503050406030204" pitchFamily="18" charset="0"/>
                      </a:rPr>
                      <m:t>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0" smtClean="0">
                            <a:latin typeface="Cambria Math" panose="02040503050406030204" pitchFamily="18" charset="0"/>
                          </a:rPr>
                          <m:t>𝚽</m:t>
                        </m:r>
                      </m:e>
                      <m:sub>
                        <m:sSub>
                          <m:sSub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Γ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dirty="0" smtClean="0">
                                <a:latin typeface="Cambria Math" panose="02040503050406030204" pitchFamily="18" charset="0"/>
                              </a:rPr>
                              <m:t>com</m:t>
                            </m:r>
                          </m:sub>
                        </m:sSub>
                      </m:sub>
                    </m:sSub>
                    <m:sSubSup>
                      <m:sSub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𝚽</m:t>
                        </m:r>
                      </m:e>
                      <m:sub>
                        <m:sSub>
                          <m:sSub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>
                                    <a:latin typeface="Cambria Math" panose="02040503050406030204" pitchFamily="18" charset="0"/>
                                  </a:rPr>
                                  <m:t>Γ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dirty="0">
                                <a:latin typeface="Cambria Math" panose="02040503050406030204" pitchFamily="18" charset="0"/>
                              </a:rPr>
                              <m:t>com</m:t>
                            </m:r>
                          </m:sub>
                        </m:sSub>
                      </m:sub>
                      <m:sup>
                        <m:r>
                          <a:rPr lang="en-US" altLang="zh-CN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†</m:t>
                        </m:r>
                      </m:sup>
                    </m:sSubSup>
                    <m:r>
                      <a:rPr lang="en-US" altLang="zh-CN" b="1" i="0" dirty="0" smtClean="0">
                        <a:latin typeface="Cambria Math" panose="02040503050406030204" pitchFamily="18" charset="0"/>
                      </a:rPr>
                      <m:t>𝐘</m:t>
                    </m:r>
                  </m:oMath>
                </a14:m>
                <a:r>
                  <a:rPr lang="en-US" altLang="zh-CN" dirty="0" smtClean="0"/>
                  <a:t>;</a:t>
                </a:r>
              </a:p>
              <a:p>
                <a:r>
                  <a:rPr lang="en-US" altLang="zh-CN" dirty="0" smtClean="0"/>
                  <a:t>Repeat step 1~4 for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altLang="zh-CN" dirty="0" smtClean="0"/>
                  <a:t> times.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16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819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Dynamic channel taps tracking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At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zh-CN" dirty="0" smtClean="0"/>
                  <a:t>-</a:t>
                </a:r>
                <a:r>
                  <a:rPr lang="en-US" altLang="zh-CN" dirty="0" err="1" smtClean="0"/>
                  <a:t>th</a:t>
                </a:r>
                <a:r>
                  <a:rPr lang="en-US" altLang="zh-CN" dirty="0" smtClean="0"/>
                  <a:t> time slot: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</m:acc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 i="0" dirty="0" smtClean="0">
                            <a:latin typeface="Cambria Math" panose="02040503050406030204" pitchFamily="18" charset="0"/>
                          </a:rPr>
                          <m:t>𝚽</m:t>
                        </m:r>
                      </m:e>
                      <m:sub>
                        <m:sSub>
                          <m:sSub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b="0" i="0" dirty="0" smtClean="0">
                                    <a:latin typeface="Cambria Math" panose="02040503050406030204" pitchFamily="18" charset="0"/>
                                  </a:rPr>
                                  <m:t>Γ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dirty="0" smtClean="0">
                                <a:latin typeface="Cambria Math" panose="02040503050406030204" pitchFamily="18" charset="0"/>
                              </a:rPr>
                              <m:t>com</m:t>
                            </m:r>
                          </m:sub>
                        </m:sSub>
                      </m:sub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†</m:t>
                        </m:r>
                      </m:sup>
                    </m:sSubSup>
                    <m:sSup>
                      <m:sSupPr>
                        <m:ctrlPr>
                          <a:rPr lang="en-US" altLang="zh-CN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dirty="0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b="1" i="0" smtClean="0">
                        <a:latin typeface="Cambria Math" panose="02040503050406030204" pitchFamily="18" charset="0"/>
                      </a:rPr>
                      <m:t>𝚽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</m:acc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</m:acc>
                      </m:e>
                      <m:sup>
                        <m:d>
                          <m:d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b="0" i="0" dirty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com</m:t>
                        </m:r>
                      </m:sub>
                    </m:sSub>
                  </m:oMath>
                </a14:m>
                <a:r>
                  <a:rPr lang="en-US" altLang="zh-CN" dirty="0" smtClean="0"/>
                  <a:t>;</a:t>
                </a:r>
              </a:p>
              <a:p>
                <a:r>
                  <a:rPr lang="en-US" altLang="zh-CN" dirty="0" smtClean="0"/>
                  <a:t>1. Dynamic channel tap tracking: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func>
                          <m:func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lim>
                            </m:limLow>
                          </m:fName>
                          <m:e>
                            <m:sSubSup>
                              <m:sSub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sup>
                            </m:sSubSup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altLang="zh-CN" dirty="0" smtClean="0"/>
                  <a:t>;</a:t>
                </a:r>
              </a:p>
              <a:p>
                <a:r>
                  <a:rPr lang="en-US" altLang="zh-CN" dirty="0" smtClean="0"/>
                  <a:t>2. Channel estimation update: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b="0" i="0" dirty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</m:acc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b="0" i="0" dirty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</m:acc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</m:acc>
                      </m:e>
                      <m:sup>
                        <m:d>
                          <m:d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 i="0" dirty="0" smtClean="0">
                            <a:latin typeface="Cambria Math" panose="02040503050406030204" pitchFamily="18" charset="0"/>
                          </a:rPr>
                          <m:t>𝚽</m:t>
                        </m:r>
                      </m:e>
                      <m:sub>
                        <m:sSup>
                          <m:sSup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b="0" i="0" dirty="0" smtClean="0">
                                    <a:latin typeface="Cambria Math" panose="02040503050406030204" pitchFamily="18" charset="0"/>
                                  </a:rPr>
                                  <m:t>Γ</m:t>
                                </m:r>
                              </m:e>
                            </m:acc>
                          </m:e>
                          <m:sup>
                            <m:d>
                              <m:dPr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sup>
                        </m:sSup>
                      </m:sub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†</m:t>
                        </m:r>
                      </m:sup>
                    </m:sSubSup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dirty="0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dirty="0" smtClean="0"/>
                  <a:t>;</a:t>
                </a:r>
              </a:p>
              <a:p>
                <a:r>
                  <a:rPr lang="en-US" altLang="zh-CN" dirty="0" smtClean="0"/>
                  <a:t>3. Channel taps set update: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</m:acc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largest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indices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in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altLang="zh-CN" b="1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1" i="1" dirty="0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</m:acc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zh-CN" dirty="0" smtClean="0"/>
                  <a:t>;</a:t>
                </a:r>
              </a:p>
              <a:p>
                <a:r>
                  <a:rPr lang="en-US" altLang="zh-CN" dirty="0" smtClean="0"/>
                  <a:t>4. Residual signal update: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0" smtClean="0">
                            <a:latin typeface="Cambria Math" panose="02040503050406030204" pitchFamily="18" charset="0"/>
                          </a:rPr>
                          <m:t>𝚽</m:t>
                        </m:r>
                      </m:e>
                      <m:sub>
                        <m:sSup>
                          <m:sSup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Γ</m:t>
                                </m:r>
                              </m:e>
                            </m:acc>
                          </m:e>
                          <m:sup>
                            <m:d>
                              <m:dPr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sup>
                        </m:sSup>
                      </m:sub>
                    </m:sSub>
                    <m:sSubSup>
                      <m:sSub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 dirty="0">
                            <a:latin typeface="Cambria Math" panose="02040503050406030204" pitchFamily="18" charset="0"/>
                          </a:rPr>
                          <m:t>𝚽</m:t>
                        </m:r>
                      </m:e>
                      <m:sub>
                        <m:sSup>
                          <m:sSup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dirty="0">
                                    <a:latin typeface="Cambria Math" panose="02040503050406030204" pitchFamily="18" charset="0"/>
                                  </a:rPr>
                                  <m:t>Γ</m:t>
                                </m:r>
                              </m:e>
                            </m:acc>
                          </m:e>
                          <m:sup>
                            <m:d>
                              <m:dPr>
                                <m:ctrlP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sup>
                        </m:sSup>
                      </m:sub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†</m:t>
                        </m:r>
                      </m:sup>
                    </m:sSubSup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dirty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dirty="0" smtClean="0"/>
                  <a:t>;</a:t>
                </a:r>
              </a:p>
              <a:p>
                <a:r>
                  <a:rPr lang="en-US" altLang="zh-CN" dirty="0"/>
                  <a:t>Repeat step 1~4 </a:t>
                </a:r>
                <a:r>
                  <a:rPr lang="en-US" altLang="zh-CN" dirty="0" smtClean="0"/>
                  <a:t>until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</m:acc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dirty="0" smtClean="0"/>
                  <a:t> is unchanged in step 2 and 3.</a:t>
                </a:r>
                <a:endParaRPr lang="en-US" altLang="zh-CN" dirty="0"/>
              </a:p>
              <a:p>
                <a:endParaRPr lang="en-US" altLang="zh-CN" dirty="0" smtClean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7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423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Setting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=200,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=100</m:t>
                    </m:r>
                  </m:oMath>
                </a14:m>
                <a:r>
                  <a:rPr lang="en-US" altLang="zh-CN" dirty="0" smtClean="0"/>
                  <a:t>;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𝒩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dirty="0" smtClean="0"/>
                  <a:t>;</a:t>
                </a:r>
              </a:p>
              <a:p>
                <a:r>
                  <a:rPr lang="en-US" altLang="zh-CN" dirty="0" smtClean="0"/>
                  <a:t>Delays of dynamical channel taps are randomly chosen from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\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com</m:t>
                        </m:r>
                      </m:sub>
                    </m:sSub>
                  </m:oMath>
                </a14:m>
                <a:r>
                  <a:rPr lang="en-US" altLang="zh-CN" dirty="0" smtClean="0"/>
                  <a:t>;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altLang="zh-CN" dirty="0" smtClean="0">
                    <a:latin typeface="Cambria Math" panose="02040503050406030204" pitchFamily="18" charset="0"/>
                  </a:rPr>
                  <a:t>: coherence time of dynamical sparse channel;</a:t>
                </a:r>
                <a:endParaRPr lang="en-US" altLang="zh-CN" b="0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SNR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−10,30</m:t>
                        </m:r>
                      </m:e>
                    </m:d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dB</m:t>
                    </m:r>
                  </m:oMath>
                </a14:m>
                <a:r>
                  <a:rPr lang="en-US" altLang="zh-CN" dirty="0" smtClean="0"/>
                  <a:t> of the received measurements;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altLang="zh-CN" dirty="0" smtClean="0"/>
                  <a:t>: temporal correlation.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405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1287</Words>
  <Application>Microsoft Office PowerPoint</Application>
  <PresentationFormat>宽屏</PresentationFormat>
  <Paragraphs>174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宋体</vt:lpstr>
      <vt:lpstr>Arial</vt:lpstr>
      <vt:lpstr>Calibri</vt:lpstr>
      <vt:lpstr>Calibri Light</vt:lpstr>
      <vt:lpstr>Cambria Math</vt:lpstr>
      <vt:lpstr>Office 主题</vt:lpstr>
      <vt:lpstr>Structured Matching Pursuit for Reconstruction of Dynamic Sparse Channels</vt:lpstr>
      <vt:lpstr>Background</vt:lpstr>
      <vt:lpstr>System Model</vt:lpstr>
      <vt:lpstr>Temporal correlation of dynamic channels</vt:lpstr>
      <vt:lpstr>Dynamic Channel Model</vt:lpstr>
      <vt:lpstr>Key idea</vt:lpstr>
      <vt:lpstr>Common channel taps detection</vt:lpstr>
      <vt:lpstr>Dynamic channel taps tracking</vt:lpstr>
      <vt:lpstr>Simulation Setting</vt:lpstr>
      <vt:lpstr>Simulation Counterparts:</vt:lpstr>
      <vt:lpstr>Simulation result (1)</vt:lpstr>
      <vt:lpstr>Simulation result (1)</vt:lpstr>
      <vt:lpstr>Simulation result (3)</vt:lpstr>
      <vt:lpstr>Thank you~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 A Dynamic Sparse Channel Via Differential Orthogonal Matching Pursuit</dc:title>
  <dc:creator>zxd</dc:creator>
  <cp:lastModifiedBy>Linglong Dai</cp:lastModifiedBy>
  <cp:revision>52</cp:revision>
  <dcterms:created xsi:type="dcterms:W3CDTF">2015-10-18T04:21:40Z</dcterms:created>
  <dcterms:modified xsi:type="dcterms:W3CDTF">2018-05-28T15:46:11Z</dcterms:modified>
</cp:coreProperties>
</file>